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8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Power-Up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Giants ResNet to EfficientNet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5-d2nf8n98bjvh7rlj0a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165624"/>
            <a:ext cx="4762500" cy="571500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271270" y="2494915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Popular Models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ResNet, VGG, MobileNet, Inception, and EfficientNet are popular vision models. Each excels in different scenarios, from general recognition to on-device speed.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Transferability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models can be fine-tuned for tasks like medical imaging, agricultural plant disease detection, and industrial quality inspection with minimal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07664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7664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84063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284063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06882" y="108852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6882" y="108852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383281" y="112906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8383281" y="112906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20:04:43-d2nf8mp8bjvh7rlj0ap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939165"/>
            <a:ext cx="2995930" cy="252095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20:04:43-d2nf8mp8bjvh7rlj0a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939165"/>
            <a:ext cx="4514215" cy="2520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6909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6909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912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6912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6914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6914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6917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6917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65737" y="46140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65737" y="46140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65737" y="44140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565737" y="44140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65737" y="4214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565737" y="4214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565737" y="40139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565737" y="40139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15340" y="4079875"/>
            <a:ext cx="3196590" cy="2083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Language and Audio Workhorses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07029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07029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3428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4283428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610600" y="1015365"/>
            <a:ext cx="319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 Models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09305" y="1816735"/>
            <a:ext cx="3505835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BERT, RoBERTa, GPT, T5, and LLaMA are powerful language models that encode grammar, facts, and reasoning. They can be fine-tuned for tasks like chatbots and essay grading.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511675" y="3717925"/>
            <a:ext cx="6991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Audio Models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309745" y="413194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Whisper, Wav2Vec, and DeepSpeech offer robust multilingual transcription. These models can be adapted for voice authentication and custom speech recognition.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4511040" y="5320665"/>
            <a:ext cx="700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Versatility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4309110" y="5734685"/>
            <a:ext cx="7106920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NLP and audio models can be repurposed for various tasks with minimal data, making them versatile tools for different industries.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Wins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F9F1DC"/>
            </a:gs>
            <a:gs pos="99000">
              <a:srgbClr val="C7D5FC"/>
            </a:gs>
            <a:gs pos="100000">
              <a:srgbClr val="A1D9F1"/>
            </a:gs>
            <a:gs pos="100000">
              <a:srgbClr val="72C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9-d2nf8lp8bjvh7rlj0ag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207" y="3011543"/>
            <a:ext cx="8976548" cy="38464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662" y="117302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738662" y="117302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815061" y="121356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" name="Text 3"/>
          <p:cNvSpPr/>
          <p:nvPr/>
        </p:nvSpPr>
        <p:spPr>
          <a:xfrm>
            <a:off x="5815061" y="121356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9523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79523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99525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99525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19528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219528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39530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39530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591868" y="1386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591868" y="1386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591868" y="11859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591868" y="11859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591868" y="9859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591868" y="9859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591868" y="785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591868" y="785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61820" y="653415"/>
            <a:ext cx="3030220" cy="1872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 to Agriculture Impact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8222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88222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0222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90222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2222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92222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4222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94222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6223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96223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98223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98223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00223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100223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02223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102223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062661" y="1101874"/>
            <a:ext cx="4505756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Across Industries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5638800" y="1571728"/>
            <a:ext cx="4929617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empowers radiologists to detect cancers from small X-ray datasets, manufacturers to spot rare defects, educators to auto-grade essays, and farmers to classify plant diseases with minimal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Value and Accessibility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65133" y="17518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565133" y="17518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41532" y="17924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6641532" y="17924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5" y="4020050"/>
            <a:ext cx="4282212" cy="2251414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39-d2nf8lp8bjvh7rlj0ah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44" y="2057506"/>
            <a:ext cx="5223220" cy="2372475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023735" y="1685290"/>
            <a:ext cx="47771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Applications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060565" y="2084705"/>
            <a:ext cx="4777105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Customer-support bots fine-tuned on company FAQs, predictive models built by marketing teams with limited datasets, and low-budget startups deploying mobile vision apps showcase transfer learning's business value.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democratizes AI, making it accessible to small teams and educators. It turns AI from a big-tech privilege into an off-the-shelf tool for any domain expert.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and Text Transfer Labs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5" y="4640150"/>
            <a:ext cx="4209775" cy="1927662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2-d2nf8mh8bjvh7rlj0a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93" y="4640151"/>
            <a:ext cx="6509421" cy="1927662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Classification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 MobileNet in Google Colab, freeze the convolutional base, add a dense classifier, and retrain on a flower dataset. Achieve over 90% accuracy in minutes.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Classification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 BERT via Hugging Face, attach a classifier, and fine-tune on tweet sentiment data. This demonstrates transfer learning's versatility across domains.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Learning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labs provide practical experience with transfer learning, showing how pre-trained models can be adapted for specific tasks with minimal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5000">
              <a:srgbClr val="FFF2C6"/>
            </a:gs>
            <a:gs pos="92000">
              <a:srgbClr val="C7D5FC"/>
            </a:gs>
            <a:gs pos="100000">
              <a:srgbClr val="C7D5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066" y="426546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0066" y="426546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26465" y="430600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526465" y="430600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668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1668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670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1670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1673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73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75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75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3320" y="116999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13320" y="116999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3320" y="96997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3320" y="96997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20" y="7699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13320" y="7699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3320" y="56992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13320" y="56992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405" y="636270"/>
            <a:ext cx="4902835" cy="1913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Audio Transcription Creativity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82145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182145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02148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202148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22150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222150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42153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242153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69006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969006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69031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1169031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369056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1369056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569081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1569081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53749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353749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73751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373751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93754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393754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13756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413756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268503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268503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288506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288506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085088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3085088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285113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3285113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24695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524695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44697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544697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64700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564700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84702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584702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39450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4" name="Text 62"/>
          <p:cNvSpPr/>
          <p:nvPr/>
        </p:nvSpPr>
        <p:spPr>
          <a:xfrm>
            <a:off x="439450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59452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6" name="Text 64"/>
          <p:cNvSpPr/>
          <p:nvPr/>
        </p:nvSpPr>
        <p:spPr>
          <a:xfrm>
            <a:off x="459452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794550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8" name="Text 66"/>
          <p:cNvSpPr/>
          <p:nvPr/>
        </p:nvSpPr>
        <p:spPr>
          <a:xfrm>
            <a:off x="4794550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994575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4994575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962984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2" name="Text 70"/>
          <p:cNvSpPr/>
          <p:nvPr/>
        </p:nvSpPr>
        <p:spPr>
          <a:xfrm>
            <a:off x="6962984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163009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4" name="Text 72"/>
          <p:cNvSpPr/>
          <p:nvPr/>
        </p:nvSpPr>
        <p:spPr>
          <a:xfrm>
            <a:off x="7163009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363034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6" name="Text 74"/>
          <p:cNvSpPr/>
          <p:nvPr/>
        </p:nvSpPr>
        <p:spPr>
          <a:xfrm>
            <a:off x="7363034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563059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8" name="Text 76"/>
          <p:cNvSpPr/>
          <p:nvPr/>
        </p:nvSpPr>
        <p:spPr>
          <a:xfrm>
            <a:off x="7563059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1053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0" name="Text 78"/>
          <p:cNvSpPr/>
          <p:nvPr/>
        </p:nvSpPr>
        <p:spPr>
          <a:xfrm>
            <a:off x="611053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1055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2" name="Text 80"/>
          <p:cNvSpPr/>
          <p:nvPr/>
        </p:nvSpPr>
        <p:spPr>
          <a:xfrm>
            <a:off x="631055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510582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4" name="Text 82"/>
          <p:cNvSpPr/>
          <p:nvPr/>
        </p:nvSpPr>
        <p:spPr>
          <a:xfrm>
            <a:off x="6510582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6710607" y="39760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6" name="Text 84"/>
          <p:cNvSpPr/>
          <p:nvPr/>
        </p:nvSpPr>
        <p:spPr>
          <a:xfrm>
            <a:off x="6710607" y="39760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861553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8" name="Text 86"/>
          <p:cNvSpPr/>
          <p:nvPr/>
        </p:nvSpPr>
        <p:spPr>
          <a:xfrm>
            <a:off x="861553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881556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0" name="Text 88"/>
          <p:cNvSpPr/>
          <p:nvPr/>
        </p:nvSpPr>
        <p:spPr>
          <a:xfrm>
            <a:off x="881556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901558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2" name="Text 90"/>
          <p:cNvSpPr/>
          <p:nvPr/>
        </p:nvSpPr>
        <p:spPr>
          <a:xfrm>
            <a:off x="901558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921561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4" name="Text 92"/>
          <p:cNvSpPr/>
          <p:nvPr/>
        </p:nvSpPr>
        <p:spPr>
          <a:xfrm>
            <a:off x="921561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5" name="Shape 93"/>
          <p:cNvSpPr/>
          <p:nvPr/>
        </p:nvSpPr>
        <p:spPr>
          <a:xfrm>
            <a:off x="7763085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6" name="Text 94"/>
          <p:cNvSpPr/>
          <p:nvPr/>
        </p:nvSpPr>
        <p:spPr>
          <a:xfrm>
            <a:off x="7763085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7" name="Shape 95"/>
          <p:cNvSpPr/>
          <p:nvPr/>
        </p:nvSpPr>
        <p:spPr>
          <a:xfrm>
            <a:off x="7963110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8" name="Text 96"/>
          <p:cNvSpPr/>
          <p:nvPr/>
        </p:nvSpPr>
        <p:spPr>
          <a:xfrm>
            <a:off x="7963110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8163135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0" name="Text 98"/>
          <p:cNvSpPr/>
          <p:nvPr/>
        </p:nvSpPr>
        <p:spPr>
          <a:xfrm>
            <a:off x="8163135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363160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2" name="Text 100"/>
          <p:cNvSpPr/>
          <p:nvPr/>
        </p:nvSpPr>
        <p:spPr>
          <a:xfrm>
            <a:off x="8363160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10331569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4" name="Text 102"/>
          <p:cNvSpPr/>
          <p:nvPr/>
        </p:nvSpPr>
        <p:spPr>
          <a:xfrm>
            <a:off x="10331569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5" name="Shape 103"/>
          <p:cNvSpPr/>
          <p:nvPr/>
        </p:nvSpPr>
        <p:spPr>
          <a:xfrm>
            <a:off x="10531594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6" name="Text 104"/>
          <p:cNvSpPr/>
          <p:nvPr/>
        </p:nvSpPr>
        <p:spPr>
          <a:xfrm>
            <a:off x="10531594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7" name="Shape 105"/>
          <p:cNvSpPr/>
          <p:nvPr/>
        </p:nvSpPr>
        <p:spPr>
          <a:xfrm>
            <a:off x="10731619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8" name="Text 106"/>
          <p:cNvSpPr/>
          <p:nvPr/>
        </p:nvSpPr>
        <p:spPr>
          <a:xfrm>
            <a:off x="10731619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9" name="Shape 107"/>
          <p:cNvSpPr/>
          <p:nvPr/>
        </p:nvSpPr>
        <p:spPr>
          <a:xfrm>
            <a:off x="10931644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0" name="Text 108"/>
          <p:cNvSpPr/>
          <p:nvPr/>
        </p:nvSpPr>
        <p:spPr>
          <a:xfrm>
            <a:off x="10931644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1" name="Shape 109"/>
          <p:cNvSpPr/>
          <p:nvPr/>
        </p:nvSpPr>
        <p:spPr>
          <a:xfrm>
            <a:off x="947911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2" name="Text 110"/>
          <p:cNvSpPr/>
          <p:nvPr/>
        </p:nvSpPr>
        <p:spPr>
          <a:xfrm>
            <a:off x="947911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3" name="Shape 111"/>
          <p:cNvSpPr/>
          <p:nvPr/>
        </p:nvSpPr>
        <p:spPr>
          <a:xfrm>
            <a:off x="967914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4" name="Text 112"/>
          <p:cNvSpPr/>
          <p:nvPr/>
        </p:nvSpPr>
        <p:spPr>
          <a:xfrm>
            <a:off x="967914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5" name="Shape 113"/>
          <p:cNvSpPr/>
          <p:nvPr/>
        </p:nvSpPr>
        <p:spPr>
          <a:xfrm>
            <a:off x="9879167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6" name="Text 114"/>
          <p:cNvSpPr/>
          <p:nvPr/>
        </p:nvSpPr>
        <p:spPr>
          <a:xfrm>
            <a:off x="9879167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7" name="Shape 115"/>
          <p:cNvSpPr/>
          <p:nvPr/>
        </p:nvSpPr>
        <p:spPr>
          <a:xfrm>
            <a:off x="10079192" y="39812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8" name="Text 116"/>
          <p:cNvSpPr/>
          <p:nvPr/>
        </p:nvSpPr>
        <p:spPr>
          <a:xfrm>
            <a:off x="10079192" y="39812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9" name="Image 0" descr="https://kimi-img.moonshot.cn/pub/slides/slides_tmpl/image/25-08-27-20:04:41-d2nf8m98bjvh7rlj0aj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490949"/>
            <a:ext cx="5145200" cy="4421711"/>
          </a:xfrm>
          <a:prstGeom prst="rect">
            <a:avLst/>
          </a:prstGeom>
        </p:spPr>
      </p:pic>
      <p:pic>
        <p:nvPicPr>
          <p:cNvPr id="120" name="Image 1" descr="https://kimi-img.moonshot.cn/pub/slides/slides_tmpl/image/25-08-27-20:04:41-d2nf8m98bjvh7rlj0ak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7" y="1848849"/>
            <a:ext cx="4769518" cy="2081664"/>
          </a:xfrm>
          <a:prstGeom prst="rect">
            <a:avLst/>
          </a:prstGeom>
        </p:spPr>
      </p:pic>
      <p:sp>
        <p:nvSpPr>
          <p:cNvPr id="121" name="Shape 117"/>
          <p:cNvSpPr/>
          <p:nvPr/>
        </p:nvSpPr>
        <p:spPr>
          <a:xfrm>
            <a:off x="436451" y="554004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22" name="Text 118"/>
          <p:cNvSpPr/>
          <p:nvPr/>
        </p:nvSpPr>
        <p:spPr>
          <a:xfrm>
            <a:off x="436451" y="554004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3" name="Shape 119"/>
          <p:cNvSpPr/>
          <p:nvPr/>
        </p:nvSpPr>
        <p:spPr>
          <a:xfrm>
            <a:off x="512850" y="558057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24" name="Text 120"/>
          <p:cNvSpPr/>
          <p:nvPr/>
        </p:nvSpPr>
        <p:spPr>
          <a:xfrm>
            <a:off x="512850" y="558057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5" name="Text 121"/>
          <p:cNvSpPr/>
          <p:nvPr/>
        </p:nvSpPr>
        <p:spPr>
          <a:xfrm>
            <a:off x="749935" y="4203065"/>
            <a:ext cx="97148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Audio Transcription</a:t>
            </a:r>
            <a:endParaRPr lang="en-US" sz="1600" dirty="0"/>
          </a:p>
        </p:txBody>
      </p:sp>
      <p:sp>
        <p:nvSpPr>
          <p:cNvPr id="126" name="Text 122"/>
          <p:cNvSpPr/>
          <p:nvPr/>
        </p:nvSpPr>
        <p:spPr>
          <a:xfrm>
            <a:off x="817245" y="4526280"/>
            <a:ext cx="11090910" cy="84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Whisper to transcribe sample audio. Optionally fine-tune on regional accents to improve accuracy for specific use cases.</a:t>
            </a:r>
            <a:endParaRPr lang="en-US" sz="1600" dirty="0"/>
          </a:p>
        </p:txBody>
      </p:sp>
      <p:sp>
        <p:nvSpPr>
          <p:cNvPr id="127" name="Text 123"/>
          <p:cNvSpPr/>
          <p:nvPr/>
        </p:nvSpPr>
        <p:spPr>
          <a:xfrm>
            <a:off x="736600" y="5539740"/>
            <a:ext cx="9714865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Applications</a:t>
            </a:r>
            <a:endParaRPr lang="en-US" sz="1600" dirty="0"/>
          </a:p>
        </p:txBody>
      </p:sp>
      <p:sp>
        <p:nvSpPr>
          <p:cNvPr id="128" name="Text 124"/>
          <p:cNvSpPr/>
          <p:nvPr/>
        </p:nvSpPr>
        <p:spPr>
          <a:xfrm>
            <a:off x="829310" y="5834380"/>
            <a:ext cx="11090275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 to creative realms by fine-tuning GPT on poetry corpora or teaching object detectors new plant species. Transfer learning accelerates both utility and imagination projects.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Wrap-Up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D8E1FD"/>
            </a:gs>
            <a:gs pos="14000">
              <a:srgbClr val="C7D5FC"/>
            </a:gs>
            <a:gs pos="44000">
              <a:srgbClr val="FFF8DF"/>
            </a:gs>
            <a:gs pos="100000">
              <a:srgbClr val="D8E1FD"/>
            </a:gs>
          </a:gsLst>
          <a:lin ang="30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83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31583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1585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51585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1588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71588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91590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91590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08189" y="11987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108189" y="11987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08189" y="998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108189" y="998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8189" y="7987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108189" y="7987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08189" y="5987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108189" y="5987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64095" y="681990"/>
            <a:ext cx="383159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Privacy and Hallucination Risks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81620" y="252533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81620" y="252533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48410" y="256587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3348410" y="256587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5389" y="25227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435389" y="25227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11788" y="25633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511788" y="25633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6-d2nf8nh8bjvh7rlj0av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34" y="21455"/>
            <a:ext cx="3039979" cy="2192535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7-d2nf8np8bjvh7rlj0b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6909"/>
            <a:ext cx="3039978" cy="2060067"/>
          </a:xfrm>
          <a:prstGeom prst="rect">
            <a:avLst/>
          </a:prstGeom>
        </p:spPr>
      </p:pic>
      <p:pic>
        <p:nvPicPr>
          <p:cNvPr id="29" name="Image 2" descr="https://kimi-img.moonshot.cn/pub/slides/slides_tmpl/image/25-08-27-20:04:47-d2nf8np8bjvh7rlj0b1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358" y="43920"/>
            <a:ext cx="3541163" cy="2192535"/>
          </a:xfrm>
          <a:prstGeom prst="rect">
            <a:avLst/>
          </a:prstGeom>
        </p:spPr>
      </p:pic>
      <p:sp>
        <p:nvSpPr>
          <p:cNvPr id="30" name="Shape 25"/>
          <p:cNvSpPr/>
          <p:nvPr/>
        </p:nvSpPr>
        <p:spPr>
          <a:xfrm>
            <a:off x="490795" y="471735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490795" y="471735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557585" y="475789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557585" y="475789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246034" y="473574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246034" y="473574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6322433" y="477627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6322433" y="477627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3490595" y="2441575"/>
            <a:ext cx="36499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3509645" y="2930208"/>
            <a:ext cx="369633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Pre-trained models carry biases from their original datasets. These biases can propagate into new tasks if not addressed.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99770" y="4633595"/>
            <a:ext cx="437832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718820" y="5039995"/>
            <a:ext cx="437896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Fine-tuning on sensitive data can raise privacy concerns. Ensure data is anonymized and handled securely.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7723505" y="2443480"/>
            <a:ext cx="42735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Hallucination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7734935" y="2929573"/>
            <a:ext cx="382524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Language models can generate inaccurate or misleading information. Validate outputs with domain experts to ensure reliability.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534150" y="4656455"/>
            <a:ext cx="50253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Mitigation Strategies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6534150" y="5039360"/>
            <a:ext cx="5026025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models for bias, use diverse fine-tuning data, employ explainability tools, and validate outputs to mitigate risks and build trust.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444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311444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447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331447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49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51449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452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71452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2787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2787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92789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92789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2792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92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2794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2794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6867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6867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6869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16869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6872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36872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6874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56874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7671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77671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7673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197673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7676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217676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7678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237678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106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26106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6108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546108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6111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566111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6113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586113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6313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226313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46315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46315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66318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66318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6320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6320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200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00200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0203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920203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40205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940205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60208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60208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29439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9439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49442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49442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9444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569444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9447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589447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6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587240"/>
            <a:ext cx="152400" cy="1524000"/>
          </a:xfrm>
          <a:prstGeom prst="rect">
            <a:avLst/>
          </a:prstGeom>
        </p:spPr>
      </p:pic>
      <p:pic>
        <p:nvPicPr>
          <p:cNvPr id="67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65" y="799465"/>
            <a:ext cx="152400" cy="1524000"/>
          </a:xfrm>
          <a:prstGeom prst="rect">
            <a:avLst/>
          </a:prstGeom>
        </p:spPr>
      </p:pic>
      <p:sp>
        <p:nvSpPr>
          <p:cNvPr id="68" name="Text 64"/>
          <p:cNvSpPr/>
          <p:nvPr/>
        </p:nvSpPr>
        <p:spPr>
          <a:xfrm>
            <a:off x="961390" y="1245235"/>
            <a:ext cx="354393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9" name="Text 65"/>
          <p:cNvSpPr/>
          <p:nvPr/>
        </p:nvSpPr>
        <p:spPr>
          <a:xfrm>
            <a:off x="2566877" y="224662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0" name="Text 66"/>
          <p:cNvSpPr/>
          <p:nvPr/>
        </p:nvSpPr>
        <p:spPr>
          <a:xfrm>
            <a:off x="784860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Idea</a:t>
            </a:r>
            <a:endParaRPr lang="en-US" sz="1600" dirty="0"/>
          </a:p>
        </p:txBody>
      </p:sp>
      <p:sp>
        <p:nvSpPr>
          <p:cNvPr id="71" name="Text 67"/>
          <p:cNvSpPr/>
          <p:nvPr/>
        </p:nvSpPr>
        <p:spPr>
          <a:xfrm>
            <a:off x="6094500" y="2246623"/>
            <a:ext cx="1196228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2" name="Text 68"/>
          <p:cNvSpPr/>
          <p:nvPr/>
        </p:nvSpPr>
        <p:spPr>
          <a:xfrm>
            <a:off x="458406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Mechanics</a:t>
            </a:r>
            <a:endParaRPr lang="en-US" sz="1600" dirty="0"/>
          </a:p>
        </p:txBody>
      </p:sp>
      <p:sp>
        <p:nvSpPr>
          <p:cNvPr id="73" name="Text 69"/>
          <p:cNvSpPr/>
          <p:nvPr/>
        </p:nvSpPr>
        <p:spPr>
          <a:xfrm>
            <a:off x="9759950" y="2246630"/>
            <a:ext cx="224472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74" name="Text 70"/>
          <p:cNvSpPr/>
          <p:nvPr/>
        </p:nvSpPr>
        <p:spPr>
          <a:xfrm>
            <a:off x="832675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Zoo</a:t>
            </a:r>
            <a:endParaRPr lang="en-US" sz="1600" dirty="0"/>
          </a:p>
        </p:txBody>
      </p:sp>
      <p:sp>
        <p:nvSpPr>
          <p:cNvPr id="75" name="Text 71"/>
          <p:cNvSpPr/>
          <p:nvPr/>
        </p:nvSpPr>
        <p:spPr>
          <a:xfrm>
            <a:off x="2568575" y="4378325"/>
            <a:ext cx="193675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76" name="Text 72"/>
          <p:cNvSpPr/>
          <p:nvPr/>
        </p:nvSpPr>
        <p:spPr>
          <a:xfrm>
            <a:off x="784860" y="5259705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Wins</a:t>
            </a:r>
            <a:endParaRPr lang="en-US" sz="1600" dirty="0"/>
          </a:p>
        </p:txBody>
      </p:sp>
      <p:sp>
        <p:nvSpPr>
          <p:cNvPr id="77" name="Text 73"/>
          <p:cNvSpPr/>
          <p:nvPr/>
        </p:nvSpPr>
        <p:spPr>
          <a:xfrm>
            <a:off x="6127750" y="4378325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4584700" y="5259705"/>
            <a:ext cx="3544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9792970" y="4378325"/>
            <a:ext cx="22117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8326755" y="5443855"/>
            <a:ext cx="338201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A9BAF4"/>
            </a:gs>
            <a:gs pos="32000">
              <a:srgbClr val="D8E1FD"/>
            </a:gs>
            <a:gs pos="42000">
              <a:srgbClr val="C7D5FC"/>
            </a:gs>
            <a:gs pos="63000">
              <a:srgbClr val="D8E1FD"/>
            </a:gs>
            <a:gs pos="98000">
              <a:srgbClr val="FFF2C6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442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0442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0445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0445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0447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447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0450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0450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1064" y="117847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01064" y="117847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064" y="9784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01064" y="9784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1064" y="77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01064" y="77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1064" y="5783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01064" y="5783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9645" y="645795"/>
            <a:ext cx="10751820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and Next Steps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37777" y="520615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37777" y="520615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14176" y="524668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114176" y="524668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4" name="Text 22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36-d2nf8l18bjvh7rlj0ab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54" y="1957590"/>
            <a:ext cx="4282212" cy="2856916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36-d2nf8l18bjvh7rlj0ac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0" y="1959287"/>
            <a:ext cx="4225267" cy="2855218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36-d2nf8l18bjvh7rlj0ac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2" y="1957589"/>
            <a:ext cx="2238998" cy="285521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1496633" y="5138838"/>
            <a:ext cx="965573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1532890" y="5600700"/>
            <a:ext cx="9655810" cy="981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reuses knowledge from pre-trained models to save time, data, and compute resources. It is applicable in vision, language, and audio domains. Always consider ethical implications.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1656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Idea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9900" y="1747520"/>
            <a:ext cx="6782099" cy="45332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3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2613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615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2615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618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2618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620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2620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2769" y="10646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22769" y="10646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769" y="86466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2769" y="86466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769" y="66463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22769" y="66463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2769" y="4646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22769" y="4646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2785" y="474345"/>
            <a:ext cx="10713720" cy="1657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Transfer Learning Really Is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880705" y="127787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880705" y="127787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72116" y="132896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972116" y="132896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80705" y="307292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880705" y="307292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972116" y="312400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972116" y="312400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8-27-20:04:43-d2nf8mp8bjvh7rlj0an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75" y="1870714"/>
            <a:ext cx="4406868" cy="4533204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5838171" y="488955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5838171" y="488955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929582" y="494064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929582" y="494064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234654" y="1130783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5986395" y="1591520"/>
            <a:ext cx="5480551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is a technique where a model trained on one task is repurposed on a second related task. This accelerates learning by leveraging pre-existing knowledge.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6234654" y="2925828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Analogy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5967954" y="3365888"/>
            <a:ext cx="5480551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Think of learning a new language. If you already know Italian, learning Spanish becomes easier because some knowledge transfers over. Similarly, pre-trained models provide a head start.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6192120" y="4742463"/>
            <a:ext cx="548055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5925420" y="5182523"/>
            <a:ext cx="5480551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saves time, reduces data requirements, and lowers computational costs. It makes advanced AI accessible to small teams and educators with limited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925" y="914792"/>
            <a:ext cx="8752114" cy="2768066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1566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1566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1971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1971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16241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16241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20295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20295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627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627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630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630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632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8632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8635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48635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2913" y="49812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2913" y="49812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13" y="47812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2913" y="47812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2913" y="458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2913" y="458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2913" y="43812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2913" y="43812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4720" y="4448175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Reuse Beats Restart</a:t>
            </a:r>
            <a:endParaRPr lang="en-US" sz="1600" dirty="0"/>
          </a:p>
        </p:txBody>
      </p:sp>
      <p:pic>
        <p:nvPicPr>
          <p:cNvPr id="31" name="Image 0" descr="https://kimi-img.moonshot.cn/pub/slides/slides_tmpl/image/25-08-27-20:04:40-d2nf8m18bjvh7rlj0a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04" y="602673"/>
            <a:ext cx="2492262" cy="1663701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1-d2nf8m98bjvh7rlj0ak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604" y="2378570"/>
            <a:ext cx="2492261" cy="3203246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8-27-20:04:41-d2nf8m98bjvh7rlj0aj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64" y="3873921"/>
            <a:ext cx="2408275" cy="168829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33450" y="1100455"/>
            <a:ext cx="373697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Conditions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1764348"/>
            <a:ext cx="3676650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Transfer Learning is most effective when you have limited data, the new task is similar to the original task, and you need fast results with minimal compute resources.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106805"/>
            <a:ext cx="38366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Concrete Benefits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1770063"/>
            <a:ext cx="3650615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requires less labeled data, trains much faster, achieves higher accuracy, and reduces costs. This makes it a powerful tool for various industries.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Mechanics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B2C4FF"/>
            </a:gs>
            <a:gs pos="22000">
              <a:srgbClr val="C7D5FC"/>
            </a:gs>
            <a:gs pos="73000">
              <a:srgbClr val="FFF2C6"/>
            </a:gs>
            <a:gs pos="88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96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50896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898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0898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01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0901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0903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0903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600" y="1154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05600" y="1154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5600" y="9544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05600" y="9544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5600" y="7544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05600" y="7544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5600" y="5544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05600" y="5544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455" y="630555"/>
            <a:ext cx="11024235" cy="143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Five-Step Transfer Pipeline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9877" y="40149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9877" y="40149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276" y="40554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16276" y="40554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46-d2nf8nh8bjvh7rlj0au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4" y="1654149"/>
            <a:ext cx="2397686" cy="2191819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46-d2nf8nh8bjvh7rlj0au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52" y="1608057"/>
            <a:ext cx="2525035" cy="223403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47-d2nf8np8bjvh7rlj0a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66" y="1654149"/>
            <a:ext cx="2397686" cy="2191818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8369467" y="16368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8369467" y="16368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445866" y="16773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6"/>
          <p:cNvSpPr/>
          <p:nvPr/>
        </p:nvSpPr>
        <p:spPr>
          <a:xfrm>
            <a:off x="8445866" y="16773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8309851" y="41978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8309851" y="41978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8386250" y="42384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0"/>
          <p:cNvSpPr/>
          <p:nvPr/>
        </p:nvSpPr>
        <p:spPr>
          <a:xfrm>
            <a:off x="8386250" y="42384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343443" y="53617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343443" y="53617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419842" y="54022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4"/>
          <p:cNvSpPr/>
          <p:nvPr/>
        </p:nvSpPr>
        <p:spPr>
          <a:xfrm>
            <a:off x="419842" y="54022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53043" y="3967024"/>
            <a:ext cx="7369827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1: Load Pre-trained Model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653043" y="4329046"/>
            <a:ext cx="7117783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pre-trained model like ResNet or BERT. These models have already learned complex patterns from large datasets.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656609" y="5313808"/>
            <a:ext cx="744724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2: Freeze Layers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56609" y="5675830"/>
            <a:ext cx="7114217" cy="502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Optionally freeze early layers to retain general features like edges or language structure. This step is crucial for feature extraction.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8678127" y="1608057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3: Add New Layers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613140" y="2170748"/>
            <a:ext cx="344678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Append new layers tailored to your specific task. For example, add a classifier for image recognition or a decoder for text generation.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618511" y="4169133"/>
            <a:ext cx="364159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4: Fine-Tune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553450" y="4731703"/>
            <a:ext cx="3446780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 the model on your dataset with a low learning rate. Fine-tuning adjusts the model to your specific needs while preserving pre-trained knowledge.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167516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8167516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67541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367541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567566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567566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767591" y="11841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767591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64153" y="192468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964153" y="192468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64153" y="17246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964153" y="17246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964153" y="1524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7964153" y="1524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964153" y="13246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964153" y="13246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32775" y="1391285"/>
            <a:ext cx="3620770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 vs Fine-Tune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471" y="5638855"/>
            <a:ext cx="8245140" cy="404296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1" name="Text 18"/>
          <p:cNvSpPr/>
          <p:nvPr/>
        </p:nvSpPr>
        <p:spPr>
          <a:xfrm>
            <a:off x="1471" y="5638855"/>
            <a:ext cx="8245140" cy="4042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2488" y="1391282"/>
            <a:ext cx="7042782" cy="3429000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23" name="Text 20"/>
          <p:cNvSpPr/>
          <p:nvPr/>
        </p:nvSpPr>
        <p:spPr>
          <a:xfrm>
            <a:off x="642488" y="1391282"/>
            <a:ext cx="7042782" cy="3429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101314" y="325445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8101314" y="325445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177713" y="329499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8177713" y="329499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88818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488818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88843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688843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88868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888868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088893" y="11094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1088893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285455" y="1849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285455" y="1849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285456" y="1649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285456" y="1649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285456" y="1449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8"/>
          <p:cNvSpPr/>
          <p:nvPr/>
        </p:nvSpPr>
        <p:spPr>
          <a:xfrm>
            <a:off x="285456" y="1449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285456" y="1249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0"/>
          <p:cNvSpPr/>
          <p:nvPr/>
        </p:nvSpPr>
        <p:spPr>
          <a:xfrm>
            <a:off x="285456" y="1249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7892915" y="51469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2"/>
          <p:cNvSpPr/>
          <p:nvPr/>
        </p:nvSpPr>
        <p:spPr>
          <a:xfrm>
            <a:off x="7892915" y="51469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7892915" y="49468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7892915" y="49468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7892915" y="47468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6"/>
          <p:cNvSpPr/>
          <p:nvPr/>
        </p:nvSpPr>
        <p:spPr>
          <a:xfrm>
            <a:off x="7892915" y="47468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7892915" y="45468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8"/>
          <p:cNvSpPr/>
          <p:nvPr/>
        </p:nvSpPr>
        <p:spPr>
          <a:xfrm>
            <a:off x="7892915" y="45468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7092815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0"/>
          <p:cNvSpPr/>
          <p:nvPr/>
        </p:nvSpPr>
        <p:spPr>
          <a:xfrm>
            <a:off x="7092815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7292840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7292840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7492865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4"/>
          <p:cNvSpPr/>
          <p:nvPr/>
        </p:nvSpPr>
        <p:spPr>
          <a:xfrm>
            <a:off x="7492865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7692890" y="50097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6"/>
          <p:cNvSpPr/>
          <p:nvPr/>
        </p:nvSpPr>
        <p:spPr>
          <a:xfrm>
            <a:off x="7692890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0" name="Image 1" descr="https://kimi-img.moonshot.cn/pub/slides/slides_tmpl/image/25-08-27-20:04:37-d2nf8l98bjvh7rlj0ad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98" y="1391282"/>
            <a:ext cx="5960257" cy="3407832"/>
          </a:xfrm>
          <a:prstGeom prst="rect">
            <a:avLst/>
          </a:prstGeom>
        </p:spPr>
      </p:pic>
      <p:sp>
        <p:nvSpPr>
          <p:cNvPr id="61" name="Text 57"/>
          <p:cNvSpPr/>
          <p:nvPr/>
        </p:nvSpPr>
        <p:spPr>
          <a:xfrm>
            <a:off x="8405495" y="3320098"/>
            <a:ext cx="36214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Comparison</a:t>
            </a:r>
            <a:endParaRPr lang="en-US" sz="1600" dirty="0"/>
          </a:p>
        </p:txBody>
      </p:sp>
      <p:sp>
        <p:nvSpPr>
          <p:cNvPr id="62" name="Text 58"/>
          <p:cNvSpPr/>
          <p:nvPr/>
        </p:nvSpPr>
        <p:spPr>
          <a:xfrm>
            <a:off x="8215630" y="3862070"/>
            <a:ext cx="3811270" cy="2329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 freezes the base model and trains only the new layers, offering speed and low compute. Fine-tuning unfreezes layers for higher accuracy but requires more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Zoo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Office PowerPoint</Application>
  <PresentationFormat>Widescreen</PresentationFormat>
  <Paragraphs>123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 Power-Up</dc:title>
  <dc:subject>Transfer Learning Power-Up</dc:subject>
  <dc:creator>Kimi</dc:creator>
  <cp:lastModifiedBy>Sean</cp:lastModifiedBy>
  <cp:revision>2</cp:revision>
  <dcterms:created xsi:type="dcterms:W3CDTF">2025-12-02T15:47:55Z</dcterms:created>
  <dcterms:modified xsi:type="dcterms:W3CDTF">2025-12-02T15:48:36Z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{"Label":"Transfer Learning Power-Up","ContentProducer":"001191110108MACG2KBH8F10000","ProduceID":"d4ngjcmdcmoqm7flmb80","ReservedCode1":"","ContentPropagator":"001191110108MACG2KBH8F20000","PropagateID":"d4ngjcmdcmoqm7flmb80","ReservedCode2":""}</vt:lpwstr>
  </property>
</Properties>
</file>